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6c0ded518646de" /><Relationship Type="http://schemas.openxmlformats.org/officeDocument/2006/relationships/extended-properties" Target="/docProps/app.xml" Id="Rf72a6eba741f4041" /><Relationship Type="http://schemas.openxmlformats.org/officeDocument/2006/relationships/officeDocument" Target="/ppt/presentation.xml" Id="R4c5edf7915c641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f2890310df44e0"/>
  </p:sldMasterIdLst>
  <p:notesMasterIdLst>
    <p:notesMasterId xmlns:r="http://schemas.openxmlformats.org/officeDocument/2006/relationships" r:id="Re39bdf9fe27a4ab3"/>
  </p:notesMasterIdLst>
  <p:sldIdLst>
    <p:sldId xmlns:r="http://schemas.openxmlformats.org/officeDocument/2006/relationships" id="256" r:id="R604934b253a2407c"/>
    <p:sldId xmlns:r="http://schemas.openxmlformats.org/officeDocument/2006/relationships" id="257" r:id="R088c620eb44f4d96"/>
    <p:sldId xmlns:r="http://schemas.openxmlformats.org/officeDocument/2006/relationships" id="258" r:id="R1545b39f491d47e2"/>
    <p:sldId xmlns:r="http://schemas.openxmlformats.org/officeDocument/2006/relationships" id="259" r:id="Rb25107840567431e"/>
    <p:sldId xmlns:r="http://schemas.openxmlformats.org/officeDocument/2006/relationships" id="260" r:id="R92c0ee2a3b5e43d9"/>
    <p:sldId xmlns:r="http://schemas.openxmlformats.org/officeDocument/2006/relationships" id="261" r:id="Rbbbe51b785324507"/>
    <p:sldId xmlns:r="http://schemas.openxmlformats.org/officeDocument/2006/relationships" id="262" r:id="R58a97ead02324fce"/>
    <p:sldId xmlns:r="http://schemas.openxmlformats.org/officeDocument/2006/relationships" id="263" r:id="R6865d1c2b0de4e4a"/>
    <p:sldId xmlns:r="http://schemas.openxmlformats.org/officeDocument/2006/relationships" id="264" r:id="R94a0cbc2ce0848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114040d7f54acf" /><Relationship Type="http://schemas.openxmlformats.org/officeDocument/2006/relationships/slideMaster" Target="/ppt/slideMasters/slideMaster1.xml" Id="R0bf2890310df44e0" /><Relationship Type="http://schemas.openxmlformats.org/officeDocument/2006/relationships/notesMaster" Target="/ppt/notesMasters/notesMaster1.xml" Id="Re39bdf9fe27a4ab3" /><Relationship Type="http://schemas.openxmlformats.org/officeDocument/2006/relationships/presProps" Target="/ppt/presProps.xml" Id="Rf609f48083ce432f" /><Relationship Type="http://schemas.openxmlformats.org/officeDocument/2006/relationships/tableStyles" Target="/ppt/tableStyles.xml" Id="R90f1923d438a4007" /><Relationship Type="http://schemas.openxmlformats.org/officeDocument/2006/relationships/slide" Target="/ppt/slides/slide1.xml" Id="R604934b253a2407c" /><Relationship Type="http://schemas.openxmlformats.org/officeDocument/2006/relationships/slide" Target="/ppt/slides/slide2.xml" Id="R088c620eb44f4d96" /><Relationship Type="http://schemas.openxmlformats.org/officeDocument/2006/relationships/slide" Target="/ppt/slides/slide3.xml" Id="R1545b39f491d47e2" /><Relationship Type="http://schemas.openxmlformats.org/officeDocument/2006/relationships/slide" Target="/ppt/slides/slide4.xml" Id="Rb25107840567431e" /><Relationship Type="http://schemas.openxmlformats.org/officeDocument/2006/relationships/slide" Target="/ppt/slides/slide5.xml" Id="R92c0ee2a3b5e43d9" /><Relationship Type="http://schemas.openxmlformats.org/officeDocument/2006/relationships/slide" Target="/ppt/slides/slide6.xml" Id="Rbbbe51b785324507" /><Relationship Type="http://schemas.openxmlformats.org/officeDocument/2006/relationships/slide" Target="/ppt/slides/slide7.xml" Id="R58a97ead02324fce" /><Relationship Type="http://schemas.openxmlformats.org/officeDocument/2006/relationships/slide" Target="/ppt/slides/slide8.xml" Id="R6865d1c2b0de4e4a" /><Relationship Type="http://schemas.openxmlformats.org/officeDocument/2006/relationships/slide" Target="/ppt/slides/slide9.xml" Id="R94a0cbc2ce0848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bb56314adc4f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07af73a3f74f3b" /><Relationship Type="http://schemas.openxmlformats.org/officeDocument/2006/relationships/notesMaster" Target="/ppt/notesMasters/notesMaster1.xml" Id="Rb5c710b377ff49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08455564d74a70" /><Relationship Type="http://schemas.openxmlformats.org/officeDocument/2006/relationships/notesMaster" Target="/ppt/notesMasters/notesMaster1.xml" Id="R38260ab64c5346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5897fc5816408d" /><Relationship Type="http://schemas.openxmlformats.org/officeDocument/2006/relationships/notesMaster" Target="/ppt/notesMasters/notesMaster1.xml" Id="Rfef353c8dba945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8131333dbc4c64" /><Relationship Type="http://schemas.openxmlformats.org/officeDocument/2006/relationships/notesMaster" Target="/ppt/notesMasters/notesMaster1.xml" Id="R760b0367882542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768cf7a0e142b0" /><Relationship Type="http://schemas.openxmlformats.org/officeDocument/2006/relationships/notesMaster" Target="/ppt/notesMasters/notesMaster1.xml" Id="R8a93087c0e3447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a3eea5e73b431b" /><Relationship Type="http://schemas.openxmlformats.org/officeDocument/2006/relationships/notesMaster" Target="/ppt/notesMasters/notesMaster1.xml" Id="Ra3d685ed653640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e2137aa2e941ba" /><Relationship Type="http://schemas.openxmlformats.org/officeDocument/2006/relationships/notesMaster" Target="/ppt/notesMasters/notesMaster1.xml" Id="R18be8171c2bd4a5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ea292fe8f248e8" /><Relationship Type="http://schemas.openxmlformats.org/officeDocument/2006/relationships/notesMaster" Target="/ppt/notesMasters/notesMaster1.xml" Id="R2104f1aaaf144e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7ed77459464cb8" /><Relationship Type="http://schemas.openxmlformats.org/officeDocument/2006/relationships/notesMaster" Target="/ppt/notesMasters/notesMaster1.xml" Id="R0e75e55f79bc46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CDS Education Portal implementation prepared 22 October 2026; https://cdscomposites.com/education and https://cdscomposites.com/account/classroom. Interface images are actual light-mode local previews with synthetic accounts and instructional data. No student records are shown.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f94885516842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da0f81ee1c4c8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21019de827449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f2a6a8feb34ab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2a04e95447451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39014288994c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3E53FD-2AE5-4CF3-8733-5BF709387C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98F44C1-163D-4131-9192-8170CA7A5C8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171EF60-4145-4171-B491-2D6593AE22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4EFDE2-14C9-4548-8815-4BCE007E23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94C12A4-CC45-4B3C-A0AF-34A6A734EB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33A40F4-0678-4003-B635-5507070325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1F1D4F5-F038-4772-B64B-7116412D3B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6FAC0DB-FAE0-4812-B0C4-86B22F7746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D94077C-5870-445C-8DC9-9D6F02FCC9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DC83826-CEC4-4CA3-9477-CB0EFCA25C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c8026f36f24ef8" /><Relationship Type="http://schemas.openxmlformats.org/officeDocument/2006/relationships/slideLayout" Target="/ppt/slideLayouts/slideLayout1.xml" Id="Raa3f6579c2d4488f" /><Relationship Type="http://schemas.openxmlformats.org/officeDocument/2006/relationships/slideLayout" Target="/ppt/slideLayouts/slideLayout2.xml" Id="Rdfcc3be9593644ea" /><Relationship Type="http://schemas.openxmlformats.org/officeDocument/2006/relationships/slideLayout" Target="/ppt/slideLayouts/slideLayout3.xml" Id="Rc7cf9390b7cf4efa" /><Relationship Type="http://schemas.openxmlformats.org/officeDocument/2006/relationships/slideLayout" Target="/ppt/slideLayouts/slideLayout4.xml" Id="R0aaff90234d24f3d" /><Relationship Type="http://schemas.openxmlformats.org/officeDocument/2006/relationships/slideLayout" Target="/ppt/slideLayouts/slideLayout5.xml" Id="R44c20f4ba81a461c" /><Relationship Type="http://schemas.openxmlformats.org/officeDocument/2006/relationships/slideLayout" Target="/ppt/slideLayouts/slideLayout6.xml" Id="R63c0024b343e46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3f6579c2d4488f"/>
    <p:sldLayoutId xmlns:r="http://schemas.openxmlformats.org/officeDocument/2006/relationships" id="2147483650" r:id="Rdfcc3be9593644ea"/>
    <p:sldLayoutId xmlns:r="http://schemas.openxmlformats.org/officeDocument/2006/relationships" id="2147483651" r:id="Rc7cf9390b7cf4efa"/>
    <p:sldLayoutId xmlns:r="http://schemas.openxmlformats.org/officeDocument/2006/relationships" id="2147483652" r:id="R0aaff90234d24f3d"/>
    <p:sldLayoutId xmlns:r="http://schemas.openxmlformats.org/officeDocument/2006/relationships" id="2147483653" r:id="R44c20f4ba81a461c"/>
    <p:sldLayoutId xmlns:r="http://schemas.openxmlformats.org/officeDocument/2006/relationships" id="2147483654" r:id="R63c0024b343e46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afdc6c2f604a4a" /><Relationship Type="http://schemas.openxmlformats.org/officeDocument/2006/relationships/image" Target="/ppt/media/image.jpeg" Id="R3ae7df1af81b4d1b" /><Relationship Type="http://schemas.openxmlformats.org/officeDocument/2006/relationships/notesSlide" Target="/ppt/notesSlides/notesSlide1.xml" Id="R08e456de28f14b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cddf4f9af34848" /><Relationship Type="http://schemas.openxmlformats.org/officeDocument/2006/relationships/image" Target="/ppt/media/image2.jpeg" Id="R54df5822c2ce40c0" /><Relationship Type="http://schemas.openxmlformats.org/officeDocument/2006/relationships/notesSlide" Target="/ppt/notesSlides/notesSlide2.xml" Id="R4b298398ab1843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e0e04f97d64471" /><Relationship Type="http://schemas.openxmlformats.org/officeDocument/2006/relationships/image" Target="/ppt/media/image3.jpeg" Id="R6405f3296b834a79" /><Relationship Type="http://schemas.openxmlformats.org/officeDocument/2006/relationships/notesSlide" Target="/ppt/notesSlides/notesSlide3.xml" Id="Rfa4991bf67184e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f482d5c23040cf" /><Relationship Type="http://schemas.openxmlformats.org/officeDocument/2006/relationships/image" Target="/ppt/media/image4.jpeg" Id="R09b28c190e3848e9" /><Relationship Type="http://schemas.openxmlformats.org/officeDocument/2006/relationships/notesSlide" Target="/ppt/notesSlides/notesSlide4.xml" Id="Ra72428aa62bb4a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8b3b511daf4d63" /><Relationship Type="http://schemas.openxmlformats.org/officeDocument/2006/relationships/notesSlide" Target="/ppt/notesSlides/notesSlide5.xml" Id="R2cb639796d2948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86f004d976412a" /><Relationship Type="http://schemas.openxmlformats.org/officeDocument/2006/relationships/image" Target="/ppt/media/image5.jpeg" Id="Rc9c3e79190504f19" /><Relationship Type="http://schemas.openxmlformats.org/officeDocument/2006/relationships/notesSlide" Target="/ppt/notesSlides/notesSlide6.xml" Id="R0a3893345b1f47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85511cad874dc1" /><Relationship Type="http://schemas.openxmlformats.org/officeDocument/2006/relationships/image" Target="/ppt/media/image6.jpeg" Id="R311abf2911884f9a" /><Relationship Type="http://schemas.openxmlformats.org/officeDocument/2006/relationships/notesSlide" Target="/ppt/notesSlides/notesSlide7.xml" Id="R81ccb22abc6f41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198d3db69949d9" /><Relationship Type="http://schemas.openxmlformats.org/officeDocument/2006/relationships/notesSlide" Target="/ppt/notesSlides/notesSlide8.xml" Id="R4b8cd5297f034e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070408655d4e3f" /><Relationship Type="http://schemas.openxmlformats.org/officeDocument/2006/relationships/notesSlide" Target="/ppt/notesSlides/notesSlide9.xml" Id="R27caa7256c0a48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74B87-4BA3-4E00-B24D-E72A9132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C9560-8E79-442E-8F54-8CD9DE89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Teach composites through connected studies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CAD8C-DEA8-416A-A32F-DAA67E50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6B183-0BAC-4484-B6D5-481FFB83E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0A04C-DAFD-4140-B191-ACE22758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878F9-399E-49C6-B1BE-F3BA5323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52600"/>
            <a:ext cx="4667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A classroom around the engineering work.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2D9E1-E7D9-47D0-932B-40F0EB9C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4476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Assign exercises, compare saved results, return reviewed changes and grade the reasoning.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929121-1199-403A-973D-C10F6148D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14900"/>
            <a:ext cx="44767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From first stiffness studies to advanced process analysis, within the licensed model scope.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B4D5F-D873-4695-828C-7BD1B63665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e7df1af81b4d1b"/>
          <a:stretch xmlns:a="http://schemas.openxmlformats.org/drawingml/2006/main"/>
        </p:blipFill>
        <p:spPr>
          <a:xfrm xmlns:a="http://schemas.openxmlformats.org/drawingml/2006/main">
            <a:off x="6279557" y="1619250"/>
            <a:ext cx="4728761" cy="4333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8DC5D-B64F-494F-AEBA-8CC7FE41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981700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Portal preview · synthetic class</a:t>
            </a:r>
          </a:p>
        </p:txBody>
      </p:sp>
    </p:spTree>
    <p:extLst>
      <p:ext uri="{BB962C8B-B14F-4D97-AF65-F5344CB8AC3E}">
        <p14:creationId xmlns:p14="http://schemas.microsoft.com/office/powerpoint/2010/main" val="8641736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D59045-D4C3-40CF-A31C-4EEA0E9F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52201-E1DF-455E-8B9E-87220179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The professor sets the learning environment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6FD69A-796E-4C01-ABB7-D8C402E7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10D01-853C-4DA9-AB5F-7FF92132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F0939-C4BD-435A-AC5C-24E70720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931B6-0607-4408-A59A-84A3D67D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Choose the level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0D3613-506F-4C2C-92EF-A9F2C6AA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52675"/>
            <a:ext cx="4095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Middle school → high school → college → graduate → research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5E528-8595-4245-A363-F6098264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76675"/>
            <a:ext cx="4095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Set Guided, Standard or Advanced Workbench. Restrict class modules to suit the assignment.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B1FE67-160A-48F9-A550-E9760C12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48300"/>
            <a:ext cx="423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Class policy narrows the available license; it does not create new solver access.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66035-2EA4-4490-A4A1-25A14A6130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f5822c2ce40c0"/>
          <a:stretch xmlns:a="http://schemas.openxmlformats.org/drawingml/2006/main"/>
        </p:blipFill>
        <p:spPr>
          <a:xfrm xmlns:a="http://schemas.openxmlformats.org/drawingml/2006/main">
            <a:off x="6037093" y="1581150"/>
            <a:ext cx="4832690" cy="44291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61760E-7A77-4C4D-BBC6-65FA82D0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981700"/>
            <a:ext cx="6429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Teaching-level setup · actual interface, synthetic class</a:t>
            </a:r>
          </a:p>
        </p:txBody>
      </p:sp>
    </p:spTree>
    <p:extLst>
      <p:ext uri="{BB962C8B-B14F-4D97-AF65-F5344CB8AC3E}">
        <p14:creationId xmlns:p14="http://schemas.microsoft.com/office/powerpoint/2010/main" val="9753932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FD4758-FED8-4525-9497-9F912314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E4422-674A-4CCE-B582-C0C2FDD5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Start with a roster, keep class access clear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C22B4E-9C05-4066-B537-C1872EAC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9F0D7-C07B-4282-8E4B-F59B64A7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14EF2-1B55-49BD-882E-1E1F129C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063FD9-A35B-418D-A3EF-CC76AB3508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5f3296b834a79"/>
          <a:stretch xmlns:a="http://schemas.openxmlformats.org/drawingml/2006/main"/>
        </p:blipFill>
        <p:spPr>
          <a:xfrm xmlns:a="http://schemas.openxmlformats.org/drawingml/2006/main">
            <a:off x="1155339" y="1695450"/>
            <a:ext cx="4623523" cy="42386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512DA9-3A9A-4251-8BD0-10BDEB30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81700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Excel and CSV templates · synthetic roster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39649-E939-4821-8965-B8775476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781175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Bring the class list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03B1B-B99A-4645-BEA7-F54E7EAD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19350"/>
            <a:ext cx="4476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Fill the Excel template. Save CSV UTF-8. Preview the rows before import.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702586-26DB-4F01-B9E4-E57CF880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4476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Verified student email + an active class seat provide the licensed access.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AFECF9-3D45-4F21-8BE8-12823073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248275"/>
            <a:ext cx="447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Instructor-rostered students do not submit individual student-ID documents. Import does not automatically email the class.</a:t>
            </a:r>
          </a:p>
        </p:txBody>
      </p:sp>
    </p:spTree>
    <p:extLst>
      <p:ext uri="{BB962C8B-B14F-4D97-AF65-F5344CB8AC3E}">
        <p14:creationId xmlns:p14="http://schemas.microsoft.com/office/powerpoint/2010/main" val="5588357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CC864-5744-4A8E-A982-B9A3C070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C7B06-16D0-4F33-84A4-F70347D4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Assign a question students can investigate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3F183-F97A-46A2-9BE9-90C5CAC1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FDEE1-C02A-4204-8FAC-A0EC00F1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03BC2-4744-4183-96C0-09D49141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A0A9F1-9E21-4991-8CD3-B09EE6C4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716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E.01.01 · Fiber volume fraction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E60D1-88B9-4FAA-8438-AACB1884D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90825"/>
            <a:ext cx="4286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Compare Vf = 0.30, 0.50 and 0.70.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2E4FA-A0E7-4AF6-92E3-D57FCBD5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4286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Save three runs. Explain the stiffness trend and the model assumptions.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1500B-2467-49F9-8562-78F59038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81600"/>
            <a:ext cx="4286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Set the deadline, requirements and rubric. Keep a private reference solution.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A1DE0-2B33-4780-9F27-16387146C4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28c190e3848e9"/>
          <a:stretch xmlns:a="http://schemas.openxmlformats.org/drawingml/2006/main"/>
        </p:blipFill>
        <p:spPr>
          <a:xfrm xmlns:a="http://schemas.openxmlformats.org/drawingml/2006/main">
            <a:off x="6112869" y="1600200"/>
            <a:ext cx="4728761" cy="433387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2683A8-44BE-4709-BDC6-21E7DA38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981700"/>
            <a:ext cx="638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Exercise assignment · actual interface, synthetic class</a:t>
            </a:r>
          </a:p>
        </p:txBody>
      </p:sp>
    </p:spTree>
    <p:extLst>
      <p:ext uri="{BB962C8B-B14F-4D97-AF65-F5344CB8AC3E}">
        <p14:creationId xmlns:p14="http://schemas.microsoft.com/office/powerpoint/2010/main" val="631718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8B624C-91AE-4247-9654-FE112336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0C8B0F-E749-4594-AB97-C2ACA22B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Compare evidence before assigning marks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5E5BEE-71BA-46A8-B25B-0A6A690B6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829009-714D-460D-AD23-7300B598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CC364C-B5E6-46B5-A1AA-A4CC2CEE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F4B54-7C76-492D-8947-DB8D992B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76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37FF46-62D3-4699-932C-28BD3DC9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09875"/>
            <a:ext cx="3381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Submitted study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C0312-4B8D-4CF4-AEB7-8057DEC2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323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Inputs, named runs and an explanation.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BF017-CDCA-4AC7-986C-8728779D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876550"/>
            <a:ext cx="457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91D234-E10B-4228-9553-95CE711E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1876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6DF33-0B1A-4345-80C7-9C6F5EA8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809875"/>
            <a:ext cx="3381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Class comparison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567FA-CF1F-4513-8E94-23CD8EFF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10000"/>
            <a:ext cx="323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Compatible curves, chosen values and missing evidence.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4795CF-1058-4918-95B7-F822D9C6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2876550"/>
            <a:ext cx="457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83C17-3833-4070-8C36-D647A61D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876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2242FF-20BD-4815-854F-40A956D7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09875"/>
            <a:ext cx="3381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Instructor 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DEF1B-A751-4169-8531-6BC173AD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810000"/>
            <a:ext cx="323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Rubric marks, targeted comments and a released grade.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E2CAE3-C604-45B0-9A44-708BB82C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0"/>
            <a:ext cx="11144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D6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F605D-2D13-4230-92D6-89AE21FC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34050"/>
            <a:ext cx="1095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Saved results open without a rerun. Independent checks use a separate licensed Workbench calculation.</a:t>
            </a:r>
          </a:p>
        </p:txBody>
      </p:sp>
    </p:spTree>
    <p:extLst>
      <p:ext uri="{BB962C8B-B14F-4D97-AF65-F5344CB8AC3E}">
        <p14:creationId xmlns:p14="http://schemas.microsoft.com/office/powerpoint/2010/main" val="1695255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46625A-D993-4AD5-BD91-7E2E48D1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B3F85-BC97-41C6-869D-CB232129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Return a reviewed revision, preserve the original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0C7F00-45A3-41D8-9824-F200ACE9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7A185-7E41-4111-A76E-D72CF44D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BCEB6-5F39-487C-A81D-D92AAF0D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B6062-72BE-4FD1-B392-97755CBB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0225"/>
            <a:ext cx="43338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Explain the change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D5F53-378F-46BE-8071-403ACF8D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47925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The professor proposes a numeric input and gives a reason.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D607DB-0F7D-479E-BB16-71AD57403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4191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The student applies selected suggestions to a new working copy, reruns and resubmits.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BE74C-6562-46FF-8E50-079BF94EA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95925"/>
            <a:ext cx="4286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Original submissions, feedback and later attempts remain available.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48A8C2-17D7-435D-BF1D-F5D8D2EB8B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3e79190504f19"/>
          <a:stretch xmlns:a="http://schemas.openxmlformats.org/drawingml/2006/main"/>
        </p:blipFill>
        <p:spPr>
          <a:xfrm xmlns:a="http://schemas.openxmlformats.org/drawingml/2006/main">
            <a:off x="6005057" y="1552575"/>
            <a:ext cx="4801511" cy="44005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9E0C1-F815-42D8-A602-F925D8BF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981700"/>
            <a:ext cx="6524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Released feedback and working-copy download · synthetic study</a:t>
            </a:r>
          </a:p>
        </p:txBody>
      </p:sp>
    </p:spTree>
    <p:extLst>
      <p:ext uri="{BB962C8B-B14F-4D97-AF65-F5344CB8AC3E}">
        <p14:creationId xmlns:p14="http://schemas.microsoft.com/office/powerpoint/2010/main" val="14207134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137B83-7EB4-46E6-85DB-9FADF3E4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C859E-D799-402A-919F-78B8F60F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Make design competitions part of assessment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6CBFC-2DEC-4CCA-B4E9-9C5E142C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15680-BF91-4544-B073-A586722F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31073-A610-44EC-9694-C919C9D4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69F3C2-84E9-458E-ABE0-0F5508DF80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abf2911884f9a"/>
          <a:stretch xmlns:a="http://schemas.openxmlformats.org/drawingml/2006/main"/>
        </p:blipFill>
        <p:spPr>
          <a:xfrm xmlns:a="http://schemas.openxmlformats.org/drawingml/2006/main">
            <a:off x="1123505" y="1666875"/>
            <a:ext cx="4687190" cy="42957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DD59F7-63BB-4F58-9C77-ECE594E1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81700"/>
            <a:ext cx="590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Class-only anonymous board · synthetic entry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E4509-66D6-407D-9321-AFC11129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7716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Set a target and constraints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74AF5-4E7B-4C8E-833C-92F8A42AC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790825"/>
            <a:ext cx="44767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Compare available metrics on an Ashby plot: stiffness versus mass, for example.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16D42-F9E7-4286-8C79-71962CB5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295775"/>
            <a:ext cx="4476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Verify entries. Schedule reveal day. Connect performance points to the rubric.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665FA4-8B7F-4A65-B1C5-4D52C06E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638800"/>
            <a:ext cx="447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Aliases protect identity from classmates. Suggested scores do not automatically release grades.</a:t>
            </a:r>
          </a:p>
        </p:txBody>
      </p:sp>
    </p:spTree>
    <p:extLst>
      <p:ext uri="{BB962C8B-B14F-4D97-AF65-F5344CB8AC3E}">
        <p14:creationId xmlns:p14="http://schemas.microsoft.com/office/powerpoint/2010/main" val="11898186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E2DDE-1984-45D6-AE55-758018A4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8841E-9EB5-4DED-91F1-55FCCED5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Run the term, then keep its teaching record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D2DCB-7447-4564-960E-1862B050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F0D3D-D187-457A-87C9-BE9C115F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60CF4-BF83-48FE-B5B1-575E3B0C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5AAA3-B688-4841-AF7C-D72B0673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71650"/>
            <a:ext cx="47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D6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0885A-F6D5-404B-8CAB-151D110ED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During the class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93585-E164-4EFC-A495-117E7A62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43075"/>
            <a:ext cx="7000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Portal messages, deadlines and supplemental links.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25E10-830E-4CD0-B19F-A394E06E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09875"/>
            <a:ext cx="47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64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0B400-9456-4E81-BCAE-9566108C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8130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Share the review work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E4457A-287A-4CCA-A5F9-015EFC22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81300"/>
            <a:ext cx="7000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Class-limited teaching assistants and separate grading permissions.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E4A1AF-ECA2-4DA9-8233-DB07AEC5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48100"/>
            <a:ext cx="47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D6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219E76-0208-4A9F-A39B-9DC4A87B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95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Finish the assessment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95E03-8258-46C0-9B2A-7BB02CCC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19525"/>
            <a:ext cx="7000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Release grades and export CSV for an LMS import.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093C9D-60F7-4280-B0D0-8A424071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86325"/>
            <a:ext cx="47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64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5129A-B8FC-408F-8D50-5A7D698D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Return next year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77D2E-B80C-4FCF-BE2B-089176F7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857750"/>
            <a:ext cx="7000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Archive the class; find past cohorts by year and term.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44FE0-5C12-44F3-82FD-4688FB4B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5312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Portal posting does not send email or push notifications. Grade exports are file-based, not automatic LMS passback.</a:t>
            </a:r>
          </a:p>
        </p:txBody>
      </p:sp>
    </p:spTree>
    <p:extLst>
      <p:ext uri="{BB962C8B-B14F-4D97-AF65-F5344CB8AC3E}">
        <p14:creationId xmlns:p14="http://schemas.microsoft.com/office/powerpoint/2010/main" val="6475664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C43621-48E7-4F51-B515-3ACC48B9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 EDUCATION PORTAL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9F144-5799-48A9-A998-022EF369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0485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64C"/>
                </a:solidFill>
                <a:latin typeface="Arial"/>
                <a:ea typeface="Arial"/>
                <a:cs typeface="Arial"/>
              </a:rPr>
              <a:t>Build the first class together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DB170C-2C03-4748-9E28-7C86C6B4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43650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6B0C0B-2F14-4839-9B5C-47698461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CDS Composites  |  Educator overview  |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C9AF3D-0A21-4B7F-9116-8BBB1C7F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191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C48360-31BE-4D08-BA00-DF215C4F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85950"/>
            <a:ext cx="714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EA0DB-5F68-43DD-A6E0-658175F16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198120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Register as an Educator and verify the email.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24045-61AD-4243-92AF-974255FC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28950"/>
            <a:ext cx="714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69934-414D-4DB5-943A-3DA30215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124200"/>
            <a:ext cx="942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Open the training manual in My Account.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3BD5A3-75C2-4215-9F15-AD28CB74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71950"/>
            <a:ext cx="714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ABC07F-A254-41E4-AD33-A0C37836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267200"/>
            <a:ext cx="9429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364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364C"/>
                </a:solidFill>
                <a:latin typeface="Arial"/>
                <a:ea typeface="Arial"/>
                <a:cs typeface="Arial"/>
              </a:rPr>
              <a:t>Confirm the class license, then pilot one assignment.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02F476-599F-410D-AFA6-08305DCE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76875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D6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60"/>
                </a:solidFill>
                <a:latin typeface="Arial"/>
                <a:ea typeface="Arial"/>
                <a:cs typeface="Arial"/>
              </a:rPr>
              <a:t>cdscomposites.com/education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B440CE-BEAF-4901-B19A-F94478772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817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36774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36774"/>
                </a:solidFill>
                <a:latin typeface="Arial"/>
                <a:ea typeface="Arial"/>
                <a:cs typeface="Arial"/>
              </a:rPr>
              <a:t>The public overview introduces the portal. The signed-in educator manual provides the working procedures.</a:t>
            </a:r>
          </a:p>
        </p:txBody>
      </p:sp>
    </p:spTree>
    <p:extLst>
      <p:ext uri="{BB962C8B-B14F-4D97-AF65-F5344CB8AC3E}">
        <p14:creationId xmlns:p14="http://schemas.microsoft.com/office/powerpoint/2010/main" val="5922566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2026-10-22T16:41:56.1780000Z</dcterms:created>
  <dcterms:modified xsi:type="dcterms:W3CDTF">2026-10-22T16:41:56.1790000Z</dcterms:modified>
</coreProperties>
</file>